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C04B"/>
    <a:srgbClr val="003865"/>
    <a:srgbClr val="00A3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185C2D-E2CE-4738-B33F-FB948BBAB0EF}" v="3" dt="2023-11-27T20:21:17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7" d="100"/>
          <a:sy n="97" d="100"/>
        </p:scale>
        <p:origin x="816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F899-DA18-42C2-8DE2-C49341C878E5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C8E5-1575-4BD8-9423-8EA8653227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5754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F899-DA18-42C2-8DE2-C49341C878E5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C8E5-1575-4BD8-9423-8EA8653227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73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F899-DA18-42C2-8DE2-C49341C878E5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C8E5-1575-4BD8-9423-8EA8653227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341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F899-DA18-42C2-8DE2-C49341C878E5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C8E5-1575-4BD8-9423-8EA8653227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032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F899-DA18-42C2-8DE2-C49341C878E5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C8E5-1575-4BD8-9423-8EA8653227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683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F899-DA18-42C2-8DE2-C49341C878E5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C8E5-1575-4BD8-9423-8EA8653227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725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F899-DA18-42C2-8DE2-C49341C878E5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C8E5-1575-4BD8-9423-8EA8653227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664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F899-DA18-42C2-8DE2-C49341C878E5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C8E5-1575-4BD8-9423-8EA8653227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985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F899-DA18-42C2-8DE2-C49341C878E5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C8E5-1575-4BD8-9423-8EA8653227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039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F899-DA18-42C2-8DE2-C49341C878E5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C8E5-1575-4BD8-9423-8EA8653227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677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F899-DA18-42C2-8DE2-C49341C878E5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C8E5-1575-4BD8-9423-8EA8653227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075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2F899-DA18-42C2-8DE2-C49341C878E5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EC8E5-1575-4BD8-9423-8EA8653227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098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blue and white logo&#10;&#10;Description automatically generated">
            <a:extLst>
              <a:ext uri="{FF2B5EF4-FFF2-40B4-BE49-F238E27FC236}">
                <a16:creationId xmlns:a16="http://schemas.microsoft.com/office/drawing/2014/main" id="{0DCFC2FB-EBA6-A009-5B50-D436DF80B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125" y="-215681"/>
            <a:ext cx="2315936" cy="221724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ECF2713-5A0A-163E-A29B-295678A868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5218" y="6485761"/>
            <a:ext cx="11117159" cy="928609"/>
          </a:xfrm>
          <a:prstGeom prst="rect">
            <a:avLst/>
          </a:prstGeom>
        </p:spPr>
      </p:pic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F0C0FEE3-58F0-06F7-D4A1-7E6BA30B8D5A}"/>
              </a:ext>
            </a:extLst>
          </p:cNvPr>
          <p:cNvSpPr/>
          <p:nvPr/>
        </p:nvSpPr>
        <p:spPr>
          <a:xfrm>
            <a:off x="600318" y="1524779"/>
            <a:ext cx="3145021" cy="3049396"/>
          </a:xfrm>
          <a:prstGeom prst="flowChartConnector">
            <a:avLst/>
          </a:prstGeom>
          <a:solidFill>
            <a:srgbClr val="00A3E0">
              <a:alpha val="20000"/>
            </a:srgbClr>
          </a:solidFill>
          <a:ln w="63500">
            <a:solidFill>
              <a:srgbClr val="00A3E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86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53147F0C-628D-65F1-928B-28A738B26C79}"/>
              </a:ext>
            </a:extLst>
          </p:cNvPr>
          <p:cNvSpPr/>
          <p:nvPr/>
        </p:nvSpPr>
        <p:spPr>
          <a:xfrm>
            <a:off x="2702310" y="1524779"/>
            <a:ext cx="3145021" cy="3049396"/>
          </a:xfrm>
          <a:prstGeom prst="flowChartConnector">
            <a:avLst/>
          </a:prstGeom>
          <a:solidFill>
            <a:srgbClr val="003865">
              <a:alpha val="20000"/>
            </a:srgbClr>
          </a:solidFill>
          <a:ln w="66675">
            <a:solidFill>
              <a:srgbClr val="00386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86" dirty="0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1658EF42-0635-6DB0-2318-61953E9E83D3}"/>
              </a:ext>
            </a:extLst>
          </p:cNvPr>
          <p:cNvSpPr/>
          <p:nvPr/>
        </p:nvSpPr>
        <p:spPr>
          <a:xfrm>
            <a:off x="1723491" y="3137531"/>
            <a:ext cx="3145021" cy="3049396"/>
          </a:xfrm>
          <a:prstGeom prst="flowChartConnector">
            <a:avLst/>
          </a:prstGeom>
          <a:solidFill>
            <a:srgbClr val="69C04B">
              <a:alpha val="20000"/>
            </a:srgbClr>
          </a:solidFill>
          <a:ln w="57150">
            <a:solidFill>
              <a:srgbClr val="69C04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86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F24A7E-0CEF-1F6B-7225-D67D9C84479C}"/>
              </a:ext>
            </a:extLst>
          </p:cNvPr>
          <p:cNvSpPr txBox="1"/>
          <p:nvPr/>
        </p:nvSpPr>
        <p:spPr>
          <a:xfrm>
            <a:off x="1723491" y="2678605"/>
            <a:ext cx="239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latin typeface="Akzidenz Grotesk BE" panose="020B0500000000000000" pitchFamily="34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F0AFEF-5EC7-335C-F8A9-E5EC25530DB2}"/>
              </a:ext>
            </a:extLst>
          </p:cNvPr>
          <p:cNvSpPr txBox="1"/>
          <p:nvPr/>
        </p:nvSpPr>
        <p:spPr>
          <a:xfrm>
            <a:off x="2212901" y="3595721"/>
            <a:ext cx="409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latin typeface="Akzidenz Grotesk BE" panose="020B0500000000000000" pitchFamily="34" charset="0"/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742F70-9C3B-EF99-6378-3CFC91CC3133}"/>
              </a:ext>
            </a:extLst>
          </p:cNvPr>
          <p:cNvSpPr txBox="1"/>
          <p:nvPr/>
        </p:nvSpPr>
        <p:spPr>
          <a:xfrm>
            <a:off x="3005851" y="4574175"/>
            <a:ext cx="409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latin typeface="Akzidenz Grotesk BE" panose="020B0500000000000000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AB46AF-4A6C-6120-389B-2D7EF4B20CBB}"/>
              </a:ext>
            </a:extLst>
          </p:cNvPr>
          <p:cNvSpPr txBox="1"/>
          <p:nvPr/>
        </p:nvSpPr>
        <p:spPr>
          <a:xfrm>
            <a:off x="4743362" y="2678875"/>
            <a:ext cx="409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latin typeface="Akzidenz Grotesk BE" panose="020B0500000000000000" pitchFamily="34" charset="0"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E181EF-30EA-DDE3-9008-95E4E6870BFA}"/>
              </a:ext>
            </a:extLst>
          </p:cNvPr>
          <p:cNvSpPr txBox="1"/>
          <p:nvPr/>
        </p:nvSpPr>
        <p:spPr>
          <a:xfrm>
            <a:off x="3005851" y="3309285"/>
            <a:ext cx="409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latin typeface="Akzidenz Grotesk BE" panose="020B0500000000000000" pitchFamily="34" charset="0"/>
              </a:rPr>
              <a:t>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2EB556-E1CA-57BF-73F9-389ECC0E9E47}"/>
              </a:ext>
            </a:extLst>
          </p:cNvPr>
          <p:cNvSpPr txBox="1"/>
          <p:nvPr/>
        </p:nvSpPr>
        <p:spPr>
          <a:xfrm>
            <a:off x="3865114" y="3595721"/>
            <a:ext cx="409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latin typeface="Akzidenz Grotesk BE" panose="020B0500000000000000" pitchFamily="34" charset="0"/>
              </a:rPr>
              <a:t>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352ADB-3A00-3107-5E1E-A3B99E69F502}"/>
              </a:ext>
            </a:extLst>
          </p:cNvPr>
          <p:cNvSpPr txBox="1"/>
          <p:nvPr/>
        </p:nvSpPr>
        <p:spPr>
          <a:xfrm>
            <a:off x="2989829" y="2287729"/>
            <a:ext cx="409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latin typeface="Akzidenz Grotesk BE" panose="020B0500000000000000" pitchFamily="34" charset="0"/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8A732F-ED60-C025-5043-16CF876081DD}"/>
              </a:ext>
            </a:extLst>
          </p:cNvPr>
          <p:cNvSpPr txBox="1"/>
          <p:nvPr/>
        </p:nvSpPr>
        <p:spPr>
          <a:xfrm>
            <a:off x="6287572" y="2084556"/>
            <a:ext cx="32646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888" indent="-282888">
              <a:buFont typeface="+mj-lt"/>
              <a:buAutoNum type="arabicPeriod"/>
            </a:pPr>
            <a:r>
              <a:rPr lang="en-CA" sz="2000" dirty="0">
                <a:latin typeface="Akzidenz Grotesk BE" panose="020B0500000000000000" pitchFamily="34" charset="0"/>
              </a:rPr>
              <a:t>__________________</a:t>
            </a:r>
            <a:br>
              <a:rPr lang="en-CA" sz="2000" dirty="0">
                <a:latin typeface="Akzidenz Grotesk BE" panose="020B0500000000000000" pitchFamily="34" charset="0"/>
              </a:rPr>
            </a:br>
            <a:r>
              <a:rPr lang="en-CA" sz="2000" dirty="0">
                <a:latin typeface="Akzidenz Grotesk BE" panose="020B0500000000000000" pitchFamily="34" charset="0"/>
              </a:rPr>
              <a:t>__________________</a:t>
            </a:r>
          </a:p>
          <a:p>
            <a:pPr marL="282888" indent="-282888">
              <a:buFont typeface="+mj-lt"/>
              <a:buAutoNum type="arabicPeriod"/>
            </a:pPr>
            <a:r>
              <a:rPr lang="en-CA" sz="2000" dirty="0">
                <a:latin typeface="Akzidenz Grotesk BE" panose="020B0500000000000000" pitchFamily="34" charset="0"/>
              </a:rPr>
              <a:t>__________________</a:t>
            </a:r>
            <a:br>
              <a:rPr lang="en-CA" sz="2000" dirty="0">
                <a:latin typeface="Akzidenz Grotesk BE" panose="020B0500000000000000" pitchFamily="34" charset="0"/>
              </a:rPr>
            </a:br>
            <a:r>
              <a:rPr lang="en-CA" sz="2000" dirty="0">
                <a:latin typeface="Akzidenz Grotesk BE" panose="020B0500000000000000" pitchFamily="34" charset="0"/>
              </a:rPr>
              <a:t>__________________</a:t>
            </a:r>
          </a:p>
          <a:p>
            <a:pPr marL="282888" indent="-282888">
              <a:buFont typeface="+mj-lt"/>
              <a:buAutoNum type="arabicPeriod"/>
            </a:pPr>
            <a:r>
              <a:rPr lang="en-CA" sz="2000" dirty="0">
                <a:latin typeface="Akzidenz Grotesk BE" panose="020B0500000000000000" pitchFamily="34" charset="0"/>
              </a:rPr>
              <a:t>__________________</a:t>
            </a:r>
            <a:br>
              <a:rPr lang="en-CA" sz="2000" dirty="0">
                <a:latin typeface="Akzidenz Grotesk BE" panose="020B0500000000000000" pitchFamily="34" charset="0"/>
              </a:rPr>
            </a:br>
            <a:r>
              <a:rPr lang="en-CA" sz="2000" dirty="0">
                <a:latin typeface="Akzidenz Grotesk BE" panose="020B0500000000000000" pitchFamily="34" charset="0"/>
              </a:rPr>
              <a:t>__________________</a:t>
            </a:r>
          </a:p>
          <a:p>
            <a:pPr marL="282888" indent="-282888">
              <a:buFont typeface="+mj-lt"/>
              <a:buAutoNum type="arabicPeriod"/>
            </a:pPr>
            <a:r>
              <a:rPr lang="en-CA" sz="2000" dirty="0">
                <a:latin typeface="Akzidenz Grotesk BE" panose="020B0500000000000000" pitchFamily="34" charset="0"/>
              </a:rPr>
              <a:t>__________________</a:t>
            </a:r>
            <a:br>
              <a:rPr lang="en-CA" sz="2000" dirty="0">
                <a:latin typeface="Akzidenz Grotesk BE" panose="020B0500000000000000" pitchFamily="34" charset="0"/>
              </a:rPr>
            </a:br>
            <a:r>
              <a:rPr lang="en-CA" sz="2000" dirty="0">
                <a:latin typeface="Akzidenz Grotesk BE" panose="020B0500000000000000" pitchFamily="34" charset="0"/>
              </a:rPr>
              <a:t>__________________</a:t>
            </a:r>
          </a:p>
          <a:p>
            <a:pPr marL="282888" indent="-282888">
              <a:buFont typeface="+mj-lt"/>
              <a:buAutoNum type="arabicPeriod"/>
            </a:pPr>
            <a:r>
              <a:rPr lang="en-CA" sz="2000" dirty="0">
                <a:latin typeface="Akzidenz Grotesk BE" panose="020B0500000000000000" pitchFamily="34" charset="0"/>
              </a:rPr>
              <a:t>__________________</a:t>
            </a:r>
            <a:br>
              <a:rPr lang="en-CA" sz="2000" dirty="0">
                <a:latin typeface="Akzidenz Grotesk BE" panose="020B0500000000000000" pitchFamily="34" charset="0"/>
              </a:rPr>
            </a:br>
            <a:r>
              <a:rPr lang="en-CA" sz="2000" dirty="0">
                <a:latin typeface="Akzidenz Grotesk BE" panose="020B0500000000000000" pitchFamily="34" charset="0"/>
              </a:rPr>
              <a:t>__________________</a:t>
            </a:r>
          </a:p>
          <a:p>
            <a:pPr marL="282888" indent="-282888">
              <a:buFont typeface="+mj-lt"/>
              <a:buAutoNum type="arabicPeriod"/>
            </a:pPr>
            <a:r>
              <a:rPr lang="en-CA" sz="2000" dirty="0">
                <a:latin typeface="Akzidenz Grotesk BE" panose="020B0500000000000000" pitchFamily="34" charset="0"/>
              </a:rPr>
              <a:t>__________________</a:t>
            </a:r>
            <a:br>
              <a:rPr lang="en-CA" sz="2000" dirty="0">
                <a:latin typeface="Akzidenz Grotesk BE" panose="020B0500000000000000" pitchFamily="34" charset="0"/>
              </a:rPr>
            </a:br>
            <a:r>
              <a:rPr lang="en-CA" sz="2000" dirty="0">
                <a:latin typeface="Akzidenz Grotesk BE" panose="020B0500000000000000" pitchFamily="34" charset="0"/>
              </a:rPr>
              <a:t>__________________</a:t>
            </a:r>
          </a:p>
          <a:p>
            <a:pPr marL="282888" indent="-282888">
              <a:buFont typeface="+mj-lt"/>
              <a:buAutoNum type="arabicPeriod"/>
            </a:pPr>
            <a:r>
              <a:rPr lang="en-CA" sz="2000" dirty="0">
                <a:latin typeface="Akzidenz Grotesk BE" panose="020B0500000000000000" pitchFamily="34" charset="0"/>
              </a:rPr>
              <a:t>__________________</a:t>
            </a:r>
            <a:br>
              <a:rPr lang="en-CA" sz="2000" dirty="0">
                <a:latin typeface="Akzidenz Grotesk BE" panose="020B0500000000000000" pitchFamily="34" charset="0"/>
              </a:rPr>
            </a:br>
            <a:r>
              <a:rPr lang="en-CA" sz="2000" dirty="0">
                <a:latin typeface="Akzidenz Grotesk BE" panose="020B0500000000000000" pitchFamily="34" charset="0"/>
              </a:rPr>
              <a:t>__________________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40C7CB-6938-B3D4-D77B-FD33CBFB829A}"/>
              </a:ext>
            </a:extLst>
          </p:cNvPr>
          <p:cNvSpPr txBox="1"/>
          <p:nvPr/>
        </p:nvSpPr>
        <p:spPr>
          <a:xfrm>
            <a:off x="3022927" y="528599"/>
            <a:ext cx="326464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300" b="1" dirty="0">
                <a:solidFill>
                  <a:srgbClr val="003865"/>
                </a:solidFill>
                <a:latin typeface="Akzidenz Grotesk BE" panose="020B0500000000000000" pitchFamily="34" charset="0"/>
              </a:rPr>
              <a:t>3- Circle Model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8421F2-416E-09E1-6A87-4D7F0565121C}"/>
              </a:ext>
            </a:extLst>
          </p:cNvPr>
          <p:cNvSpPr txBox="1"/>
          <p:nvPr/>
        </p:nvSpPr>
        <p:spPr>
          <a:xfrm>
            <a:off x="1208876" y="2274683"/>
            <a:ext cx="1673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latin typeface="Akzidenz Grotesk BE" panose="020B0500000000000000" pitchFamily="34" charset="0"/>
              </a:rPr>
              <a:t>FAMILY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BDEEF2-2E01-A621-26DD-6D908818BD3F}"/>
              </a:ext>
            </a:extLst>
          </p:cNvPr>
          <p:cNvSpPr txBox="1"/>
          <p:nvPr/>
        </p:nvSpPr>
        <p:spPr>
          <a:xfrm>
            <a:off x="3687054" y="2274183"/>
            <a:ext cx="2169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latin typeface="Akzidenz Grotesk BE" panose="020B0500000000000000" pitchFamily="34" charset="0"/>
              </a:rPr>
              <a:t>BUSINESS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D1DBF9-1DEB-C5E4-E5FE-2E5CBD5B734C}"/>
              </a:ext>
            </a:extLst>
          </p:cNvPr>
          <p:cNvSpPr txBox="1"/>
          <p:nvPr/>
        </p:nvSpPr>
        <p:spPr>
          <a:xfrm>
            <a:off x="2086850" y="5120412"/>
            <a:ext cx="2418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latin typeface="Akzidenz Grotesk BE" panose="020B0500000000000000" pitchFamily="34" charset="0"/>
              </a:rPr>
              <a:t>OWNERSHIP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1C28FD-68FB-6066-EEA7-FF17CD2FF028}"/>
              </a:ext>
            </a:extLst>
          </p:cNvPr>
          <p:cNvSpPr txBox="1"/>
          <p:nvPr/>
        </p:nvSpPr>
        <p:spPr>
          <a:xfrm>
            <a:off x="4259894" y="6025962"/>
            <a:ext cx="13766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latin typeface="Akzidenz Grotesk BE" panose="020B0500000000000000" pitchFamily="34" charset="0"/>
              </a:rPr>
              <a:t>TAGIURI &amp; DAVIS, 1982</a:t>
            </a:r>
          </a:p>
          <a:p>
            <a:endParaRPr lang="en-CA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2F86C-42B0-B5F7-376F-09A5B707C07F}"/>
              </a:ext>
            </a:extLst>
          </p:cNvPr>
          <p:cNvSpPr txBox="1"/>
          <p:nvPr/>
        </p:nvSpPr>
        <p:spPr>
          <a:xfrm>
            <a:off x="5085117" y="1128763"/>
            <a:ext cx="4769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Fill in the blank 3-Circle Model to identify the key members of your family &amp; business.</a:t>
            </a:r>
          </a:p>
        </p:txBody>
      </p:sp>
    </p:spTree>
    <p:extLst>
      <p:ext uri="{BB962C8B-B14F-4D97-AF65-F5344CB8AC3E}">
        <p14:creationId xmlns:p14="http://schemas.microsoft.com/office/powerpoint/2010/main" val="3068792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</TotalTime>
  <Words>56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Akzidenz Grotesk BE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Mackie</dc:creator>
  <cp:lastModifiedBy>Hilary Mackie</cp:lastModifiedBy>
  <cp:revision>2</cp:revision>
  <dcterms:created xsi:type="dcterms:W3CDTF">2023-11-23T16:14:45Z</dcterms:created>
  <dcterms:modified xsi:type="dcterms:W3CDTF">2024-02-13T14:16:44Z</dcterms:modified>
</cp:coreProperties>
</file>